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vml" ContentType="application/vnd.openxmlformats-officedocument.vmlDrawing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318" r:id="rId3"/>
    <p:sldId id="257" r:id="rId4"/>
    <p:sldId id="260" r:id="rId5"/>
    <p:sldId id="319" r:id="rId6"/>
    <p:sldId id="274" r:id="rId7"/>
    <p:sldId id="320" r:id="rId8"/>
    <p:sldId id="272" r:id="rId9"/>
    <p:sldId id="321" r:id="rId10"/>
    <p:sldId id="261" r:id="rId11"/>
    <p:sldId id="275" r:id="rId12"/>
    <p:sldId id="276" r:id="rId13"/>
    <p:sldId id="277" r:id="rId14"/>
    <p:sldId id="323" r:id="rId15"/>
    <p:sldId id="278" r:id="rId16"/>
    <p:sldId id="279" r:id="rId17"/>
    <p:sldId id="281" r:id="rId18"/>
    <p:sldId id="258" r:id="rId19"/>
    <p:sldId id="262" r:id="rId20"/>
    <p:sldId id="292" r:id="rId21"/>
    <p:sldId id="286" r:id="rId22"/>
    <p:sldId id="293" r:id="rId23"/>
    <p:sldId id="285" r:id="rId24"/>
    <p:sldId id="322" r:id="rId25"/>
    <p:sldId id="287" r:id="rId26"/>
    <p:sldId id="288" r:id="rId27"/>
    <p:sldId id="289" r:id="rId28"/>
    <p:sldId id="290" r:id="rId29"/>
    <p:sldId id="291" r:id="rId30"/>
    <p:sldId id="294" r:id="rId31"/>
    <p:sldId id="298" r:id="rId32"/>
    <p:sldId id="299" r:id="rId33"/>
    <p:sldId id="300" r:id="rId34"/>
    <p:sldId id="259" r:id="rId35"/>
    <p:sldId id="301" r:id="rId36"/>
    <p:sldId id="302" r:id="rId37"/>
    <p:sldId id="303" r:id="rId38"/>
    <p:sldId id="304" r:id="rId39"/>
    <p:sldId id="305" r:id="rId40"/>
    <p:sldId id="306" r:id="rId41"/>
    <p:sldId id="331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265" r:id="rId54"/>
    <p:sldId id="324" r:id="rId55"/>
    <p:sldId id="325" r:id="rId56"/>
    <p:sldId id="326" r:id="rId57"/>
    <p:sldId id="327" r:id="rId58"/>
    <p:sldId id="328" r:id="rId59"/>
    <p:sldId id="329" r:id="rId60"/>
    <p:sldId id="330" r:id="rId61"/>
  </p:sldIdLst>
  <p:sldSz cx="9144000" cy="6858000" type="screen4x3"/>
  <p:notesSz cx="7315200" cy="9601200"/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20" autoAdjust="0"/>
  </p:normalViewPr>
  <p:slideViewPr>
    <p:cSldViewPr>
      <p:cViewPr varScale="1">
        <p:scale>
          <a:sx n="93" d="100"/>
          <a:sy n="93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554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14E7EFB-FACA-4049-A559-D1BE549442AE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6BE68A5-9A8B-45C0-93C2-FE75638003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BAB81E1-C3FF-4B37-8423-6661B7CA8173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64FDC9C-104C-48D4-937A-0BCB44FBB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FDC9C-104C-48D4-937A-0BCB44FBB44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289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895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00400" y="304800"/>
            <a:ext cx="57150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F8169-B27B-40B9-87E0-A9E73D5BE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ctice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>
            <a:lvl1pPr>
              <a:defRPr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50837"/>
            <a:ext cx="8229600" cy="3763963"/>
          </a:xfrm>
        </p:spPr>
        <p:txBody>
          <a:bodyPr/>
          <a:lstStyle>
            <a:lvl1pPr marL="0" indent="457200">
              <a:buNone/>
              <a:defRPr/>
            </a:lvl1pPr>
            <a:lvl2pPr marL="0" indent="457200">
              <a:buFont typeface="Arial" pitchFamily="34" charset="0"/>
              <a:buNone/>
              <a:defRPr/>
            </a:lvl2pPr>
            <a:lvl3pPr marL="0" indent="457200">
              <a:buNone/>
              <a:defRPr/>
            </a:lvl3pPr>
            <a:lvl4pPr marL="0" indent="457200">
              <a:buNone/>
              <a:defRPr/>
            </a:lvl4pPr>
            <a:lvl5pPr marL="0" indent="45720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4191000"/>
            <a:ext cx="8229600" cy="762000"/>
          </a:xfrm>
        </p:spPr>
        <p:txBody>
          <a:bodyPr/>
          <a:lstStyle>
            <a:lvl1pPr marL="0" indent="0" algn="ctr">
              <a:buNone/>
              <a:defRPr/>
            </a:lvl1pPr>
            <a:lvl2pPr marL="0" indent="0" algn="ctr">
              <a:buFont typeface="Arial" pitchFamily="34" charset="0"/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 smtClean="0"/>
              <a:t>Click to enter answer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jected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8229600" cy="1143000"/>
          </a:xfrm>
        </p:spPr>
        <p:txBody>
          <a:bodyPr/>
          <a:lstStyle>
            <a:lvl1pPr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2854D-045B-4615-9A25-E0C476BC6052}" type="datetimeFigureOut">
              <a:rPr lang="en-US" smtClean="0"/>
              <a:pPr/>
              <a:t>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2FBF40-675C-41F2-8F24-83D527D5D8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2237"/>
            <a:ext cx="8839200" cy="1782763"/>
          </a:xfrm>
        </p:spPr>
        <p:txBody>
          <a:bodyPr/>
          <a:lstStyle>
            <a:lvl1pPr marL="0" indent="457200">
              <a:buNone/>
              <a:defRPr/>
            </a:lvl1pPr>
            <a:lvl2pPr marL="0" indent="457200">
              <a:buFont typeface="Arial" pitchFamily="34" charset="0"/>
              <a:buNone/>
              <a:defRPr/>
            </a:lvl2pPr>
            <a:lvl3pPr marL="0" indent="457200">
              <a:buNone/>
              <a:defRPr/>
            </a:lvl3pPr>
            <a:lvl4pPr marL="0" indent="457200">
              <a:buNone/>
              <a:defRPr/>
            </a:lvl4pPr>
            <a:lvl5pPr marL="0" indent="45720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4191000"/>
            <a:ext cx="82296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 smtClean="0"/>
              <a:t>Click to enter answer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854D-045B-4615-9A25-E0C476BC605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2854D-045B-4615-9A25-E0C476BC605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FBF40-675C-41F2-8F24-83D527D5D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9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0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4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png"/><Relationship Id="rId5" Type="http://schemas.openxmlformats.org/officeDocument/2006/relationships/hyperlink" Target="http://my.hrw.com/tabnav/controller.jsp?isbn=0030368197" TargetMode="External"/><Relationship Id="rId4" Type="http://schemas.openxmlformats.org/officeDocument/2006/relationships/oleObject" Target="../embeddings/oleObject16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Electric Forces and Fields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r>
              <a:rPr lang="en-US" dirty="0" smtClean="0"/>
              <a:t>Holt Chapter 16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Reading this chapter is </a:t>
            </a:r>
            <a:r>
              <a:rPr lang="en-US" b="1" dirty="0" smtClean="0">
                <a:solidFill>
                  <a:schemeClr val="tx1"/>
                </a:solidFill>
              </a:rPr>
              <a:t>strongly recommended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of Electric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occasions where electric charge of one type or another will build up in an area, and this can only be achieved by the movement of charged particles</a:t>
            </a:r>
          </a:p>
          <a:p>
            <a:pPr lvl="1"/>
            <a:r>
              <a:rPr lang="en-US" dirty="0" smtClean="0"/>
              <a:t>Particles of similar type must move to the area to build the charge</a:t>
            </a:r>
          </a:p>
          <a:p>
            <a:pPr lvl="1"/>
            <a:r>
              <a:rPr lang="en-US" dirty="0" smtClean="0"/>
              <a:t>Particles must be able to leave the area to dissipate the charge</a:t>
            </a:r>
          </a:p>
          <a:p>
            <a:pPr>
              <a:defRPr/>
            </a:pPr>
            <a:r>
              <a:rPr lang="en-US" i="1" dirty="0" smtClean="0"/>
              <a:t>Ancient Greeks observed electric and magnetic phenomena as early as 700 BC</a:t>
            </a:r>
          </a:p>
          <a:p>
            <a:pPr lvl="2">
              <a:defRPr/>
            </a:pPr>
            <a:r>
              <a:rPr lang="en-US" i="1" dirty="0" smtClean="0"/>
              <a:t>Found that amber, when rubbed, became “electrified” and attracted pieces of straw or feathers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Conductors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1"/>
            <a:ext cx="6629400" cy="31241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Conductors are materials in which the electric charges move freely</a:t>
            </a:r>
          </a:p>
          <a:p>
            <a:pPr lvl="1" eaLnBrk="1" hangingPunct="1">
              <a:defRPr/>
            </a:pPr>
            <a:r>
              <a:rPr lang="en-US" dirty="0" smtClean="0"/>
              <a:t>Copper, aluminum and silver are good conductors</a:t>
            </a:r>
          </a:p>
          <a:p>
            <a:pPr lvl="1" eaLnBrk="1" hangingPunct="1">
              <a:defRPr/>
            </a:pPr>
            <a:r>
              <a:rPr lang="en-US" dirty="0" smtClean="0"/>
              <a:t>When a conductor is charged in a small region, the charge readily distributes itself over the entire surface of the material</a:t>
            </a:r>
          </a:p>
        </p:txBody>
      </p:sp>
      <p:pic>
        <p:nvPicPr>
          <p:cNvPr id="11267" name="Picture 3" descr="C:\Documents and Settings\Corey\Local Settings\Temporary Internet Files\Content.IE5\P3XMRF03\MC9003595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77352"/>
            <a:ext cx="4636313" cy="39806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Insulators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Insulators are materials in which electric charges do not move freely</a:t>
            </a:r>
          </a:p>
          <a:p>
            <a:pPr lvl="1" eaLnBrk="1" hangingPunct="1">
              <a:defRPr/>
            </a:pPr>
            <a:r>
              <a:rPr lang="en-US" dirty="0" smtClean="0"/>
              <a:t>Glass and rubber are examples of insulators</a:t>
            </a:r>
          </a:p>
          <a:p>
            <a:pPr lvl="1" eaLnBrk="1" hangingPunct="1">
              <a:defRPr/>
            </a:pPr>
            <a:r>
              <a:rPr lang="en-US" dirty="0" smtClean="0"/>
              <a:t>When insulators are charged by rubbing, only the rubbed area becomes charged</a:t>
            </a:r>
          </a:p>
          <a:p>
            <a:pPr lvl="2" eaLnBrk="1" hangingPunct="1">
              <a:defRPr/>
            </a:pPr>
            <a:r>
              <a:rPr lang="en-US" dirty="0" smtClean="0"/>
              <a:t>There is no tendency for the charge to move into other regions of the material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Semiconductors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The characteristics of semiconductors are between those of insulators and conductors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</a:rPr>
              <a:t>Silicon and germanium are examples of semiconductors</a:t>
            </a:r>
          </a:p>
        </p:txBody>
      </p:sp>
      <p:pic>
        <p:nvPicPr>
          <p:cNvPr id="13314" name="Picture 2" descr="C:\Documents and Settings\Corey\Local Settings\Temporary Internet Files\Content.IE5\P3XMRF03\MP9004070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35241"/>
            <a:ext cx="3962400" cy="2640568"/>
          </a:xfrm>
          <a:prstGeom prst="rect">
            <a:avLst/>
          </a:prstGeom>
          <a:noFill/>
        </p:spPr>
      </p:pic>
      <p:pic>
        <p:nvPicPr>
          <p:cNvPr id="5" name="Picture 4" descr="80486dx2-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793690"/>
            <a:ext cx="3567638" cy="26657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Hair Raising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Electrostatic!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Why are all of the hairs standing on end, in defiance of gravity?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There is a large build-up of the same charge on the hairs, so the hairs repel and the electric force is enough to overcome gravitation.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Can you tell by this if the person and their hair are conductors or insulators? If so, which are they?</a:t>
            </a:r>
          </a:p>
          <a:p>
            <a:pPr lvl="1"/>
            <a:r>
              <a:rPr lang="en-US" i="1" dirty="0" smtClean="0">
                <a:solidFill>
                  <a:schemeClr val="tx2"/>
                </a:solidFill>
              </a:rPr>
              <a:t>Why could this be?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54345" y="304800"/>
            <a:ext cx="5607109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Charging by Conduction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 charged object (the rod) is placed in contact with another object (the sphere)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Some electrons on the rod can move to the sphere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When the rod is removed, the sphere is left with a charge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The object being charged is always left with a charge having the same sign as the object doing the charging</a:t>
            </a:r>
          </a:p>
        </p:txBody>
      </p:sp>
      <p:pic>
        <p:nvPicPr>
          <p:cNvPr id="27652" name="Picture 6" descr="Fig 15-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6984" y="1600200"/>
            <a:ext cx="3794616" cy="4525963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A negatively charged rubber rod is brought near an uncharged sphere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The charges in the sphere are redistributed</a:t>
            </a:r>
          </a:p>
          <a:p>
            <a:pPr marL="914400" lvl="1" indent="-457200">
              <a:defRPr/>
            </a:pPr>
            <a:r>
              <a:rPr lang="en-US" sz="2000" dirty="0" smtClean="0"/>
              <a:t>Some of the electrons in the sphere are repelled from the electrons in the rod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/>
              <a:t>The wire to ground is removed, the sphere is left with an excess of induced positive charge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 smtClean="0"/>
              <a:t>The positive charge on the sphere is evenly distributed due to the repulsion between the positive charges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 smtClean="0"/>
              <a:t>Charging by induction requires no contact with the object inducing the charge</a:t>
            </a:r>
          </a:p>
        </p:txBody>
      </p:sp>
      <p:pic>
        <p:nvPicPr>
          <p:cNvPr id="28676" name="Picture 6" descr="Fig 15-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23390" y="152400"/>
            <a:ext cx="2168210" cy="6296146"/>
          </a:xfr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Charging by Induction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Polarization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In the presence of a charged object, these centers may separate slightly</a:t>
            </a:r>
          </a:p>
          <a:p>
            <a:pPr lvl="1" eaLnBrk="1" hangingPunct="1">
              <a:defRPr/>
            </a:pPr>
            <a:r>
              <a:rPr lang="en-US" dirty="0" smtClean="0"/>
              <a:t>This results in more positive charge on one side of the molecule than on the other side</a:t>
            </a:r>
          </a:p>
          <a:p>
            <a:pPr eaLnBrk="1" hangingPunct="1">
              <a:defRPr/>
            </a:pPr>
            <a:r>
              <a:rPr lang="en-US" dirty="0" smtClean="0"/>
              <a:t>This realignment of charge on the surface of an insulator is known as </a:t>
            </a:r>
            <a:r>
              <a:rPr lang="en-US" i="1" dirty="0" smtClean="0"/>
              <a:t>polarization</a:t>
            </a:r>
          </a:p>
          <a:p>
            <a:pPr lvl="1">
              <a:defRPr/>
            </a:pPr>
            <a:r>
              <a:rPr lang="en-US" i="1" dirty="0" smtClean="0"/>
              <a:t>The paper is polarized by the charged plastic comb</a:t>
            </a:r>
            <a:endParaRPr lang="en-US" dirty="0" smtClean="0"/>
          </a:p>
        </p:txBody>
      </p:sp>
      <p:pic>
        <p:nvPicPr>
          <p:cNvPr id="6" name="Picture 6" descr="Fig 15-05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48400" y="152400"/>
            <a:ext cx="2502581" cy="3326495"/>
          </a:xfrm>
          <a:prstGeom prst="rect">
            <a:avLst/>
          </a:prstGeom>
          <a:noFill/>
        </p:spPr>
      </p:pic>
      <p:pic>
        <p:nvPicPr>
          <p:cNvPr id="7" name="Picture 7" descr="Fig 15-05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05400" y="3352800"/>
            <a:ext cx="4038600" cy="344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16 Section 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Coulomb’s Law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Charged particles exert an </a:t>
            </a:r>
            <a:r>
              <a:rPr lang="en-US" b="1" dirty="0" smtClean="0"/>
              <a:t>Electric field force </a:t>
            </a:r>
            <a:r>
              <a:rPr lang="en-US" dirty="0" smtClean="0"/>
              <a:t>on each other that can cause charged particles to move and accelerate, similarly to gravity</a:t>
            </a:r>
          </a:p>
          <a:p>
            <a:pPr lvl="1"/>
            <a:r>
              <a:rPr lang="en-US" dirty="0" smtClean="0"/>
              <a:t>If the force is between oppositely charged particles it is attractive</a:t>
            </a:r>
          </a:p>
          <a:p>
            <a:pPr lvl="1"/>
            <a:r>
              <a:rPr lang="en-US" dirty="0" smtClean="0"/>
              <a:t>If the force is between similarly charged particles it is repulsive</a:t>
            </a:r>
          </a:p>
          <a:p>
            <a:pPr lvl="1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048000"/>
            <a:ext cx="4038600" cy="3078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 = charge of particle</a:t>
            </a:r>
          </a:p>
          <a:p>
            <a:r>
              <a:rPr lang="en-US" dirty="0" smtClean="0"/>
              <a:t>r = distance between particles</a:t>
            </a:r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C</a:t>
            </a:r>
            <a:r>
              <a:rPr lang="en-US" dirty="0" smtClean="0"/>
              <a:t> = 8.99×10</a:t>
            </a:r>
            <a:r>
              <a:rPr lang="en-US" baseline="30000" dirty="0" smtClean="0"/>
              <a:t>9</a:t>
            </a:r>
            <a:r>
              <a:rPr lang="en-US" dirty="0" smtClean="0"/>
              <a:t> Nm</a:t>
            </a:r>
            <a:r>
              <a:rPr lang="en-US" baseline="30000" dirty="0" smtClean="0"/>
              <a:t>2</a:t>
            </a:r>
            <a:r>
              <a:rPr lang="en-US" dirty="0" smtClean="0"/>
              <a:t>/C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The Coulomb Constant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e</a:t>
            </a:r>
            <a:r>
              <a:rPr lang="en-US" dirty="0" smtClean="0"/>
              <a:t> = electric force</a:t>
            </a:r>
          </a:p>
          <a:p>
            <a:r>
              <a:rPr lang="en-US" dirty="0" smtClean="0"/>
              <a:t>Sign of F</a:t>
            </a:r>
            <a:r>
              <a:rPr lang="en-US" baseline="-25000" dirty="0" smtClean="0"/>
              <a:t>e</a:t>
            </a:r>
            <a:r>
              <a:rPr lang="en-US" dirty="0" smtClean="0"/>
              <a:t> shows direction</a:t>
            </a:r>
          </a:p>
          <a:p>
            <a:pPr lvl="1"/>
            <a:r>
              <a:rPr lang="en-US" dirty="0" smtClean="0"/>
              <a:t>Positive F</a:t>
            </a:r>
            <a:r>
              <a:rPr lang="en-US" baseline="-25000" dirty="0" smtClean="0"/>
              <a:t>e</a:t>
            </a:r>
            <a:r>
              <a:rPr lang="en-US" dirty="0" smtClean="0"/>
              <a:t> is repulsive</a:t>
            </a:r>
          </a:p>
          <a:p>
            <a:pPr lvl="1"/>
            <a:r>
              <a:rPr lang="en-US" dirty="0" smtClean="0"/>
              <a:t>Negative F</a:t>
            </a:r>
            <a:r>
              <a:rPr lang="en-US" baseline="-25000" dirty="0" smtClean="0"/>
              <a:t>e</a:t>
            </a:r>
            <a:r>
              <a:rPr lang="en-US" dirty="0" smtClean="0"/>
              <a:t> is attractive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76800" y="1371600"/>
          <a:ext cx="3187495" cy="1568450"/>
        </p:xfrm>
        <a:graphic>
          <a:graphicData uri="http://schemas.openxmlformats.org/presentationml/2006/ole">
            <p:oleObj spid="_x0000_s43009" name="Equation" r:id="rId4" imgW="799920" imgH="39348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Review…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Define the following observable quantities:</a:t>
            </a:r>
          </a:p>
          <a:p>
            <a:pPr lvl="1"/>
            <a:r>
              <a:rPr lang="en-US" dirty="0" smtClean="0"/>
              <a:t>Mass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Momentum</a:t>
            </a:r>
          </a:p>
          <a:p>
            <a:pPr lvl="1"/>
            <a:r>
              <a:rPr lang="en-US" dirty="0" smtClean="0"/>
              <a:t>Charge</a:t>
            </a:r>
          </a:p>
          <a:p>
            <a:r>
              <a:rPr lang="en-US" dirty="0" smtClean="0"/>
              <a:t>What is a force?</a:t>
            </a:r>
          </a:p>
          <a:p>
            <a:pPr lvl="1"/>
            <a:r>
              <a:rPr lang="en-US" dirty="0" smtClean="0"/>
              <a:t>What is a contact force?</a:t>
            </a:r>
          </a:p>
          <a:p>
            <a:pPr lvl="1"/>
            <a:r>
              <a:rPr lang="en-US" dirty="0" smtClean="0"/>
              <a:t>What is a field force?</a:t>
            </a:r>
          </a:p>
          <a:p>
            <a:pPr lvl="1"/>
            <a:r>
              <a:rPr lang="en-US" dirty="0" smtClean="0"/>
              <a:t>What is a force field?</a:t>
            </a:r>
          </a:p>
        </p:txBody>
      </p:sp>
      <p:pic>
        <p:nvPicPr>
          <p:cNvPr id="7" name="Content Placeholder 6" descr="2153247603_80a6613a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8845" y="1600200"/>
            <a:ext cx="3017309" cy="4525963"/>
          </a:xfrm>
        </p:spPr>
      </p:pic>
      <p:pic>
        <p:nvPicPr>
          <p:cNvPr id="8" name="Picture 7" descr="lolgato-force_fiel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295400"/>
            <a:ext cx="3923968" cy="5410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Electrical Forces are Field Forces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2800" dirty="0" smtClean="0"/>
              <a:t>This is the second example of a field force</a:t>
            </a:r>
          </a:p>
          <a:p>
            <a:pPr lvl="1" eaLnBrk="1" hangingPunct="1">
              <a:defRPr/>
            </a:pPr>
            <a:r>
              <a:rPr lang="en-US" sz="2400" dirty="0" smtClean="0"/>
              <a:t>Gravity was the first</a:t>
            </a:r>
          </a:p>
          <a:p>
            <a:pPr eaLnBrk="1" hangingPunct="1">
              <a:defRPr/>
            </a:pPr>
            <a:r>
              <a:rPr lang="en-US" sz="2800" dirty="0" smtClean="0"/>
              <a:t>Remember, with a field force, the force is exerted by one object on another object even though there is no physical contact between them</a:t>
            </a:r>
          </a:p>
          <a:p>
            <a:pPr eaLnBrk="1" hangingPunct="1">
              <a:defRPr/>
            </a:pPr>
            <a:r>
              <a:rPr lang="en-US" sz="2800" dirty="0" smtClean="0"/>
              <a:t>There are some important differences between electrical and gravitational forces</a:t>
            </a:r>
          </a:p>
          <a:p>
            <a:pPr lvl="1">
              <a:defRPr/>
            </a:pPr>
            <a:r>
              <a:rPr lang="en-US" sz="2400" dirty="0" smtClean="0"/>
              <a:t>Gravity is always attractive</a:t>
            </a:r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>
            <p:ph sz="half" idx="2"/>
          </p:nvPr>
        </p:nvGraphicFramePr>
        <p:xfrm>
          <a:off x="5165700" y="1524000"/>
          <a:ext cx="3003600" cy="1477962"/>
        </p:xfrm>
        <a:graphic>
          <a:graphicData uri="http://schemas.openxmlformats.org/presentationml/2006/ole">
            <p:oleObj spid="_x0000_s56321" name="Equation" r:id="rId4" imgW="799920" imgH="393480" progId="Equation.3">
              <p:embed/>
            </p:oleObj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5110163" y="3246438"/>
          <a:ext cx="3148012" cy="1477962"/>
        </p:xfrm>
        <a:graphic>
          <a:graphicData uri="http://schemas.openxmlformats.org/presentationml/2006/ole">
            <p:oleObj spid="_x0000_s56323" name="Equation" r:id="rId5" imgW="838080" imgH="39348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Attractive or Repulsive?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Two electrostatic point charges of +3C and +4C exert a force on each other of 175N.  </a:t>
            </a:r>
          </a:p>
          <a:p>
            <a:pPr eaLnBrk="1" hangingPunct="1">
              <a:defRPr/>
            </a:pPr>
            <a:r>
              <a:rPr lang="en-US" dirty="0" smtClean="0"/>
              <a:t>Is the force attractive or repulsive?</a:t>
            </a:r>
          </a:p>
          <a:p>
            <a:pPr eaLnBrk="1" hangingPunct="1">
              <a:defRPr/>
            </a:pPr>
            <a:r>
              <a:rPr lang="en-US" dirty="0" smtClean="0"/>
              <a:t>What is the distance between the two charges?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Electrical Force Compared to Gravitational Force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Both are inverse square laws</a:t>
            </a:r>
          </a:p>
          <a:p>
            <a:pPr>
              <a:defRPr/>
            </a:pPr>
            <a:r>
              <a:rPr lang="en-US" dirty="0" smtClean="0"/>
              <a:t>The mathematical form of both laws is the same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Electrical forces can be either attractive or repulsive</a:t>
            </a:r>
          </a:p>
          <a:p>
            <a:pPr>
              <a:defRPr/>
            </a:pPr>
            <a:r>
              <a:rPr lang="en-US" dirty="0" smtClean="0"/>
              <a:t>Gravitational forces are always attractive</a:t>
            </a:r>
          </a:p>
          <a:p>
            <a:endParaRPr lang="en-US" dirty="0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914400" y="4495800"/>
          <a:ext cx="3003550" cy="1477963"/>
        </p:xfrm>
        <a:graphic>
          <a:graphicData uri="http://schemas.openxmlformats.org/presentationml/2006/ole">
            <p:oleObj spid="_x0000_s55297" name="Equation" r:id="rId4" imgW="799920" imgH="393480" progId="Equation.3">
              <p:embed/>
            </p:oleObj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4973638" y="4465638"/>
          <a:ext cx="3148012" cy="1477962"/>
        </p:xfrm>
        <a:graphic>
          <a:graphicData uri="http://schemas.openxmlformats.org/presentationml/2006/ole">
            <p:oleObj spid="_x0000_s55298" name="Equation" r:id="rId5" imgW="838080" imgH="39348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 F</a:t>
            </a:r>
            <a:r>
              <a:rPr lang="en-US" baseline="-25000" dirty="0" smtClean="0"/>
              <a:t>e</a:t>
            </a:r>
            <a:r>
              <a:rPr lang="en-US" dirty="0" smtClean="0"/>
              <a:t> stronger than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g</a:t>
            </a:r>
            <a:r>
              <a:rPr lang="en-US" dirty="0" smtClean="0"/>
              <a:t>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The electron and proton of a hydrogen atom are separated, on average, by a distance of about 5.3 x 10</a:t>
            </a:r>
            <a:r>
              <a:rPr lang="en-US" baseline="30000" dirty="0" smtClean="0"/>
              <a:t>-11</a:t>
            </a:r>
            <a:r>
              <a:rPr lang="en-US" dirty="0" smtClean="0"/>
              <a:t> m.  Find the magnitudes of both electrical and gravitational force on each other.  (Hint: you’ll need to know the masses and charges of electrons and protons.)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Electric Charge is Quantized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2983"/>
            <a:ext cx="9144000" cy="43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Is F</a:t>
            </a:r>
            <a:r>
              <a:rPr lang="en-US" sz="4000" baseline="-25000" dirty="0" smtClean="0"/>
              <a:t>e</a:t>
            </a:r>
            <a:r>
              <a:rPr lang="en-US" sz="4000" dirty="0" smtClean="0"/>
              <a:t> really stronger than </a:t>
            </a:r>
            <a:r>
              <a:rPr lang="en-US" sz="4000" dirty="0" err="1" smtClean="0"/>
              <a:t>F</a:t>
            </a:r>
            <a:r>
              <a:rPr lang="en-US" sz="4000" baseline="-25000" dirty="0" err="1" smtClean="0"/>
              <a:t>g</a:t>
            </a:r>
            <a:r>
              <a:rPr lang="en-US" sz="4000" dirty="0" smtClean="0"/>
              <a:t>?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electric force is significantly stronger than the gravitational force.  However, although we are attracted to Earth by gravity, we do not usually feel the effects of the electric force.  </a:t>
            </a:r>
          </a:p>
          <a:p>
            <a:pPr eaLnBrk="1" hangingPunct="1">
              <a:defRPr/>
            </a:pPr>
            <a:r>
              <a:rPr lang="en-US" dirty="0" smtClean="0"/>
              <a:t>Explain why…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net charge of both the Earth and things on it is zero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matter made of charges stable?</a:t>
            </a: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ordinary nickel contains about 1×10</a:t>
            </a:r>
            <a:r>
              <a:rPr lang="en-US" baseline="30000" dirty="0" smtClean="0"/>
              <a:t>24</a:t>
            </a:r>
            <a:r>
              <a:rPr lang="en-US" dirty="0" smtClean="0"/>
              <a:t> electrons, all repelling one another.  Why don’t these electrons fly off the nickel?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positive charges in the penny hold it together.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distance effect the F</a:t>
            </a:r>
            <a:r>
              <a:rPr lang="en-US" baseline="-25000" dirty="0" smtClean="0"/>
              <a:t>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When the distance between two negatively charged balloons is doubled, by what factor does the repulsive force between them change?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It is weakened to ¼ its original strength.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Vector Nature of Electric Forces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Two point charges are separated by a distance </a:t>
            </a:r>
            <a:r>
              <a:rPr lang="en-US" sz="2400" i="1" smtClean="0"/>
              <a:t>r</a:t>
            </a:r>
          </a:p>
          <a:p>
            <a:pPr eaLnBrk="1" hangingPunct="1">
              <a:defRPr/>
            </a:pPr>
            <a:r>
              <a:rPr lang="en-US" sz="2400" smtClean="0"/>
              <a:t>The like charges produce a repulsive force between them</a:t>
            </a:r>
          </a:p>
          <a:p>
            <a:pPr eaLnBrk="1" hangingPunct="1">
              <a:defRPr/>
            </a:pPr>
            <a:r>
              <a:rPr lang="en-US" sz="2400" smtClean="0"/>
              <a:t>The force on q</a:t>
            </a:r>
            <a:r>
              <a:rPr lang="en-US" sz="2400" baseline="-25000" smtClean="0"/>
              <a:t>1</a:t>
            </a:r>
            <a:r>
              <a:rPr lang="en-US" sz="2400" smtClean="0"/>
              <a:t> is equal in magnitude and opposite in direction to the force on q</a:t>
            </a:r>
            <a:r>
              <a:rPr lang="en-US" sz="2400" baseline="-25000" smtClean="0"/>
              <a:t>2</a:t>
            </a:r>
            <a:endParaRPr lang="en-US" sz="240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48200" y="2490788"/>
          <a:ext cx="4038600" cy="2744787"/>
        </p:xfrm>
        <a:graphic>
          <a:graphicData uri="http://schemas.openxmlformats.org/presentationml/2006/ole">
            <p:oleObj spid="_x0000_s2050" name="Photo Editor Photo" r:id="rId4" imgW="4695238" imgH="319132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Vector Nature of Forces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Two point charges are separated by a distance </a:t>
            </a:r>
            <a:r>
              <a:rPr lang="en-US" sz="2400" i="1" smtClean="0"/>
              <a:t>r</a:t>
            </a:r>
          </a:p>
          <a:p>
            <a:pPr eaLnBrk="1" hangingPunct="1">
              <a:defRPr/>
            </a:pPr>
            <a:r>
              <a:rPr lang="en-US" sz="2400" smtClean="0"/>
              <a:t>The unlike charges produce a attractive force between them</a:t>
            </a:r>
          </a:p>
          <a:p>
            <a:pPr eaLnBrk="1" hangingPunct="1">
              <a:defRPr/>
            </a:pPr>
            <a:r>
              <a:rPr lang="en-US" sz="2400" smtClean="0"/>
              <a:t>The force on q</a:t>
            </a:r>
            <a:r>
              <a:rPr lang="en-US" sz="2400" baseline="-25000" smtClean="0"/>
              <a:t>1</a:t>
            </a:r>
            <a:r>
              <a:rPr lang="en-US" sz="2400" smtClean="0"/>
              <a:t> is equal in magnitude and opposite in direction to the force on q</a:t>
            </a:r>
            <a:r>
              <a:rPr lang="en-US" sz="2400" baseline="-25000" smtClean="0"/>
              <a:t>2</a:t>
            </a:r>
            <a:endParaRPr lang="en-US" sz="2400" smtClean="0"/>
          </a:p>
          <a:p>
            <a:pPr eaLnBrk="1" hangingPunct="1">
              <a:defRPr/>
            </a:pPr>
            <a:endParaRPr lang="en-US" sz="240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48200" y="2271713"/>
          <a:ext cx="4037013" cy="3182937"/>
        </p:xfrm>
        <a:graphic>
          <a:graphicData uri="http://schemas.openxmlformats.org/presentationml/2006/ole">
            <p:oleObj spid="_x0000_s3074" name="Photo Editor Photo" r:id="rId4" imgW="4409524" imgH="347619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Charge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16 Section 1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Superposition Principle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resultant force on any one charge equals the vector sum of the forces exerted by the other individual charges that are present.</a:t>
            </a:r>
          </a:p>
          <a:p>
            <a:pPr lvl="1" eaLnBrk="1" hangingPunct="1">
              <a:defRPr/>
            </a:pPr>
            <a:r>
              <a:rPr lang="en-US" dirty="0" smtClean="0"/>
              <a:t>Remember to add the forces </a:t>
            </a:r>
            <a:r>
              <a:rPr lang="en-US" i="1" dirty="0" err="1" smtClean="0"/>
              <a:t>vectorially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Superposition of Forces (on the line)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/>
              <a:t>Three charges are located on the x-axis. A 5.0 C charge is located at x = 0.0cm, a 1.5 C charge is located at x = 3.0cm, and a -3.0 C charge is located at x = 5.0cm.  Find the resultant force on the 5.0 C charge.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2.1×10</a:t>
            </a:r>
            <a:r>
              <a:rPr lang="en-US" baseline="30000" dirty="0" smtClean="0"/>
              <a:t>13</a:t>
            </a:r>
            <a:r>
              <a:rPr lang="en-US" dirty="0" smtClean="0"/>
              <a:t>N </a:t>
            </a:r>
            <a:r>
              <a:rPr lang="en-US" i="1" dirty="0" smtClean="0"/>
              <a:t>Right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Superposition of Forces (on the line)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Three charges lie along the x-axis.  One positive charge, q</a:t>
            </a:r>
            <a:r>
              <a:rPr lang="en-US" baseline="-25000" dirty="0" smtClean="0"/>
              <a:t>1</a:t>
            </a:r>
            <a:r>
              <a:rPr lang="en-US" dirty="0" smtClean="0"/>
              <a:t> = 15</a:t>
            </a:r>
            <a:r>
              <a:rPr lang="el-GR" dirty="0" smtClean="0">
                <a:latin typeface="Calibri"/>
                <a:cs typeface="Calibri"/>
              </a:rPr>
              <a:t>μ</a:t>
            </a:r>
            <a:r>
              <a:rPr lang="en-US" dirty="0" smtClean="0"/>
              <a:t>C, is at the origin, and another positive charge, q</a:t>
            </a:r>
            <a:r>
              <a:rPr lang="en-US" baseline="-25000" dirty="0" smtClean="0"/>
              <a:t>2</a:t>
            </a:r>
            <a:r>
              <a:rPr lang="en-US" dirty="0" smtClean="0"/>
              <a:t> = 6</a:t>
            </a:r>
            <a:r>
              <a:rPr lang="el-GR" dirty="0" smtClean="0">
                <a:cs typeface="Calibri"/>
              </a:rPr>
              <a:t>μ</a:t>
            </a:r>
            <a:r>
              <a:rPr lang="en-US" dirty="0" smtClean="0"/>
              <a:t>C, is at the at x=1.0m. The third charge is at x=2.5m and has a charge of -3</a:t>
            </a:r>
            <a:r>
              <a:rPr lang="el-GR" dirty="0" smtClean="0">
                <a:cs typeface="Calibri"/>
              </a:rPr>
              <a:t>μ</a:t>
            </a:r>
            <a:r>
              <a:rPr lang="en-US" dirty="0" smtClean="0"/>
              <a:t>C.  What is the net force felt by the second charge (q</a:t>
            </a:r>
            <a:r>
              <a:rPr lang="en-US" baseline="-25000" dirty="0" smtClean="0"/>
              <a:t>2</a:t>
            </a:r>
            <a:r>
              <a:rPr lang="en-US" dirty="0" smtClean="0"/>
              <a:t>) at the described location?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Superposition of Forces (net zero)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Two charges, q</a:t>
            </a:r>
            <a:r>
              <a:rPr lang="en-US" baseline="-25000" dirty="0" smtClean="0"/>
              <a:t>1</a:t>
            </a:r>
            <a:r>
              <a:rPr lang="en-US" dirty="0" smtClean="0"/>
              <a:t> and q</a:t>
            </a:r>
            <a:r>
              <a:rPr lang="en-US" baseline="-25000" dirty="0" smtClean="0"/>
              <a:t>2</a:t>
            </a:r>
            <a:r>
              <a:rPr lang="en-US" dirty="0" smtClean="0"/>
              <a:t>, lie on the x-axis.  The first charge is at the origin and the second is at x = 1.0m.  Charge q</a:t>
            </a:r>
            <a:r>
              <a:rPr lang="en-US" baseline="-25000" dirty="0" smtClean="0"/>
              <a:t>1</a:t>
            </a:r>
            <a:r>
              <a:rPr lang="en-US" dirty="0" smtClean="0"/>
              <a:t> has a charge of -4C and q</a:t>
            </a:r>
            <a:r>
              <a:rPr lang="en-US" baseline="-25000" dirty="0" smtClean="0"/>
              <a:t>2</a:t>
            </a:r>
            <a:r>
              <a:rPr lang="en-US" dirty="0" smtClean="0"/>
              <a:t> has a charge of 2C. If a -3C charge is placed at x=2.0m, what is the force felt by this third charge?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Electric Field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16 Section 3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Electric Field Strength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James Clerk Maxwell developed an approach to discussing fields</a:t>
            </a:r>
          </a:p>
          <a:p>
            <a:pPr eaLnBrk="1" hangingPunct="1">
              <a:defRPr/>
            </a:pPr>
            <a:r>
              <a:rPr lang="en-US" dirty="0" smtClean="0"/>
              <a:t>An </a:t>
            </a:r>
            <a:r>
              <a:rPr lang="en-US" i="1" dirty="0" smtClean="0"/>
              <a:t>electric field</a:t>
            </a:r>
            <a:r>
              <a:rPr lang="en-US" dirty="0" smtClean="0"/>
              <a:t> is said to exist in the region of space around a charged object</a:t>
            </a:r>
          </a:p>
          <a:p>
            <a:pPr lvl="1" eaLnBrk="1" hangingPunct="1">
              <a:defRPr/>
            </a:pPr>
            <a:r>
              <a:rPr lang="en-US" dirty="0" smtClean="0"/>
              <a:t>When another charged object enters this electric field, the field exerts a </a:t>
            </a:r>
            <a:r>
              <a:rPr lang="en-US" i="1" dirty="0" smtClean="0"/>
              <a:t>force</a:t>
            </a:r>
            <a:r>
              <a:rPr lang="en-US" dirty="0" smtClean="0"/>
              <a:t> on the second charged object</a:t>
            </a:r>
          </a:p>
        </p:txBody>
      </p:sp>
      <p:pic>
        <p:nvPicPr>
          <p:cNvPr id="7" name="Content Placeholder 6" descr="3DEFldIdenticCharges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3028950"/>
          </a:xfrm>
        </p:spPr>
      </p:pic>
      <p:pic>
        <p:nvPicPr>
          <p:cNvPr id="5" name="Picture 4" descr="gravity fie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876800"/>
            <a:ext cx="1752600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67400" y="6334780"/>
            <a:ext cx="20568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Gravity Field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Electric Field Strength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A charged particle, with charge Q, produces an electric field in the region of space around it</a:t>
            </a:r>
          </a:p>
          <a:p>
            <a:pPr eaLnBrk="1" hangingPunct="1">
              <a:defRPr/>
            </a:pPr>
            <a:r>
              <a:rPr lang="en-US" sz="2800" smtClean="0"/>
              <a:t>A small </a:t>
            </a:r>
            <a:r>
              <a:rPr lang="en-US" sz="2800" i="1" smtClean="0"/>
              <a:t>test charge</a:t>
            </a:r>
            <a:r>
              <a:rPr lang="en-US" sz="2800" smtClean="0"/>
              <a:t>, q</a:t>
            </a:r>
            <a:r>
              <a:rPr lang="en-US" sz="2800" baseline="-25000" smtClean="0"/>
              <a:t>o</a:t>
            </a:r>
            <a:r>
              <a:rPr lang="en-US" sz="2800" smtClean="0"/>
              <a:t>, placed in the field, will experience a force</a:t>
            </a:r>
          </a:p>
        </p:txBody>
      </p:sp>
      <p:pic>
        <p:nvPicPr>
          <p:cNvPr id="49156" name="Picture 6" descr="Fig 15-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87693"/>
            <a:ext cx="4038600" cy="2950977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Electric Field Strength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Mathematically,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Use this for the magnitude of the field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electric field is a vector quantity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direction of the field is defined to be the direction of the electric force that would be exerted on a small positive test charge placed at that point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089400" y="1447800"/>
          <a:ext cx="2352675" cy="1158875"/>
        </p:xfrm>
        <a:graphic>
          <a:graphicData uri="http://schemas.openxmlformats.org/presentationml/2006/ole">
            <p:oleObj spid="_x0000_s4098" name="Equation" r:id="rId4" imgW="876240" imgH="4316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Ex. 9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 electric field around a charged object is 5.95 x 10</a:t>
            </a:r>
            <a:r>
              <a:rPr lang="en-US" baseline="30000" smtClean="0"/>
              <a:t>6</a:t>
            </a:r>
            <a:r>
              <a:rPr lang="en-US" smtClean="0"/>
              <a:t> N/C at a distance of 10.0cm.  Find the charge on the object.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Direction of Electric Field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The electric field produced by a negative charge is directed toward the charge</a:t>
            </a:r>
          </a:p>
          <a:p>
            <a:pPr lvl="1" eaLnBrk="1" hangingPunct="1">
              <a:defRPr/>
            </a:pPr>
            <a:r>
              <a:rPr lang="en-US" sz="2400" smtClean="0"/>
              <a:t>A positive test charge would be attracted to the negative source charge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284788" y="1981200"/>
          <a:ext cx="2536825" cy="4114800"/>
        </p:xfrm>
        <a:graphic>
          <a:graphicData uri="http://schemas.openxmlformats.org/presentationml/2006/ole">
            <p:oleObj spid="_x0000_s5122" name="Photo Editor Photo" r:id="rId4" imgW="3000000" imgH="4866667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Electric Charge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electric charge is quantized </a:t>
            </a:r>
          </a:p>
          <a:p>
            <a:pPr lvl="1"/>
            <a:r>
              <a:rPr lang="en-US" dirty="0" smtClean="0"/>
              <a:t>Charge comes in packets which cannot be divided</a:t>
            </a:r>
          </a:p>
          <a:p>
            <a:r>
              <a:rPr lang="en-US" dirty="0" smtClean="0"/>
              <a:t>Only two types of electric charge exist</a:t>
            </a:r>
          </a:p>
          <a:p>
            <a:pPr lvl="1"/>
            <a:r>
              <a:rPr lang="en-US" dirty="0" smtClean="0"/>
              <a:t>Positive (protons)</a:t>
            </a:r>
          </a:p>
          <a:p>
            <a:pPr lvl="1"/>
            <a:r>
              <a:rPr lang="en-US" dirty="0" smtClean="0"/>
              <a:t>Negative (electrons)</a:t>
            </a:r>
          </a:p>
          <a:p>
            <a:r>
              <a:rPr lang="en-US" dirty="0" smtClean="0"/>
              <a:t>Opposites attract, likes repel</a:t>
            </a:r>
          </a:p>
          <a:p>
            <a:pPr lvl="1"/>
            <a:r>
              <a:rPr lang="en-US" dirty="0" smtClean="0"/>
              <a:t>Charges can induce forces that cause motion</a:t>
            </a:r>
          </a:p>
          <a:p>
            <a:r>
              <a:rPr lang="en-US" dirty="0" smtClean="0"/>
              <a:t>Charge is always conserved</a:t>
            </a:r>
          </a:p>
          <a:p>
            <a:pPr lvl="1"/>
            <a:r>
              <a:rPr lang="en-US" dirty="0" smtClean="0"/>
              <a:t>The total charge is always the same, but charges can redistribute so that it may appear as though charge is “built up” in an open system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Direction of Electric Field, cont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The electric field produced by a positive charge is directed away from the charge</a:t>
            </a:r>
          </a:p>
          <a:p>
            <a:pPr lvl="1" eaLnBrk="1" hangingPunct="1">
              <a:defRPr/>
            </a:pPr>
            <a:r>
              <a:rPr lang="en-US" sz="2400" smtClean="0"/>
              <a:t>A positive test charge would be repelled from the positive source charge</a:t>
            </a:r>
          </a:p>
          <a:p>
            <a:pPr eaLnBrk="1" hangingPunct="1">
              <a:defRPr/>
            </a:pPr>
            <a:endParaRPr lang="en-US" sz="2800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276850" y="1981200"/>
          <a:ext cx="2552700" cy="4114800"/>
        </p:xfrm>
        <a:graphic>
          <a:graphicData uri="http://schemas.openxmlformats.org/presentationml/2006/ole">
            <p:oleObj spid="_x0000_s6146" name="Photo Editor Photo" r:id="rId4" imgW="3019048" imgH="4866667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505200" y="2057400"/>
            <a:ext cx="5334000" cy="5334000"/>
          </a:xfrm>
          <a:prstGeom prst="ellipse">
            <a:avLst/>
          </a:prstGeom>
          <a:gradFill flip="none" rotWithShape="1">
            <a:gsLst>
              <a:gs pos="0">
                <a:schemeClr val="accent6"/>
              </a:gs>
              <a:gs pos="70000">
                <a:schemeClr val="accent6">
                  <a:lumMod val="40000"/>
                  <a:lumOff val="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" y="2209800"/>
            <a:ext cx="5334000" cy="5334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63000"/>
                </a:schemeClr>
              </a:gs>
              <a:gs pos="70000">
                <a:schemeClr val="accent1">
                  <a:tint val="44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Superposition of Electric Fields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 smtClean="0"/>
              <a:t>If you have multiple charges that create electric fields that overlap, the field in those overlapping areas are the sum of both field vectors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19400" y="4724400"/>
            <a:ext cx="228600" cy="228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096000" y="464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247900" y="40767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200" y="4800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102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910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91000" y="4648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2247900" y="49911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6134100" y="50673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6286500" y="41529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Ex. 9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/>
              <a:t>A charge q</a:t>
            </a:r>
            <a:r>
              <a:rPr lang="en-US" baseline="-25000" smtClean="0"/>
              <a:t>1</a:t>
            </a:r>
            <a:r>
              <a:rPr lang="en-US" smtClean="0"/>
              <a:t> = 7 C is at the origin, and a charge q</a:t>
            </a:r>
            <a:r>
              <a:rPr lang="en-US" baseline="-25000" smtClean="0"/>
              <a:t>2</a:t>
            </a:r>
            <a:r>
              <a:rPr lang="en-US" smtClean="0"/>
              <a:t> = -5 C is on the x-axis .3m from the origin.  Find the electric field strength at point P, which is on the y-axis 0.400m from the origin.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Electric Field Lines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convenient aid for visualizing electric field patterns is to draw lines pointing in the direction of the field vector at any point</a:t>
            </a:r>
          </a:p>
          <a:p>
            <a:pPr eaLnBrk="1" hangingPunct="1">
              <a:defRPr/>
            </a:pPr>
            <a:r>
              <a:rPr lang="en-US" smtClean="0"/>
              <a:t>These are called </a:t>
            </a:r>
            <a:r>
              <a:rPr lang="en-US" i="1" smtClean="0"/>
              <a:t>electric field lines</a:t>
            </a:r>
            <a:r>
              <a:rPr lang="en-US" smtClean="0"/>
              <a:t> and were introduced by Michael Faraday</a:t>
            </a:r>
          </a:p>
          <a:p>
            <a:pPr eaLnBrk="1" hangingPunct="1">
              <a:defRPr/>
            </a:pPr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Electric Field Lines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field lines are related to the field by</a:t>
            </a:r>
          </a:p>
          <a:p>
            <a:pPr lvl="1" eaLnBrk="1" hangingPunct="1">
              <a:defRPr/>
            </a:pPr>
            <a:r>
              <a:rPr lang="en-US" smtClean="0"/>
              <a:t>The electric field vector, E, is tangent to the electric field lines at each point</a:t>
            </a:r>
          </a:p>
          <a:p>
            <a:pPr lvl="1" eaLnBrk="1" hangingPunct="1">
              <a:defRPr/>
            </a:pPr>
            <a:r>
              <a:rPr lang="en-US" smtClean="0"/>
              <a:t>The number of lines per unit area through a surface perpendicular to the lines is proportional to the strength of the electric field in a given region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Electric Field Line Patterns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Point charge</a:t>
            </a:r>
          </a:p>
          <a:p>
            <a:pPr eaLnBrk="1" hangingPunct="1">
              <a:defRPr/>
            </a:pPr>
            <a:r>
              <a:rPr lang="en-US" sz="2800" smtClean="0"/>
              <a:t>The lines radiate equally in all directions</a:t>
            </a:r>
          </a:p>
          <a:p>
            <a:pPr eaLnBrk="1" hangingPunct="1">
              <a:defRPr/>
            </a:pPr>
            <a:r>
              <a:rPr lang="en-US" sz="2800" smtClean="0"/>
              <a:t>For a positive source charge, the lines will radiate outward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812925"/>
          <a:ext cx="4038600" cy="4100513"/>
        </p:xfrm>
        <a:graphic>
          <a:graphicData uri="http://schemas.openxmlformats.org/presentationml/2006/ole">
            <p:oleObj spid="_x0000_s7170" name="Photo Editor Photo" r:id="rId4" imgW="4371429" imgH="443927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Electric Field Line Patterns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For a negative source charge, the lines will point inward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947863"/>
          <a:ext cx="4038600" cy="3829050"/>
        </p:xfrm>
        <a:graphic>
          <a:graphicData uri="http://schemas.openxmlformats.org/presentationml/2006/ole">
            <p:oleObj spid="_x0000_s8194" name="Photo Editor Photo" r:id="rId4" imgW="4590476" imgH="4352381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Electric Field Line Patterns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An electric </a:t>
            </a:r>
            <a:r>
              <a:rPr lang="en-US" sz="2800" i="1" smtClean="0"/>
              <a:t>dipole</a:t>
            </a:r>
            <a:r>
              <a:rPr lang="en-US" sz="2800" smtClean="0"/>
              <a:t> consists of two equal and opposite charges</a:t>
            </a:r>
          </a:p>
          <a:p>
            <a:pPr eaLnBrk="1" hangingPunct="1">
              <a:defRPr/>
            </a:pPr>
            <a:r>
              <a:rPr lang="en-US" sz="2800" smtClean="0"/>
              <a:t>The high density of lines between the charges indicates the strong electric field in this region</a:t>
            </a:r>
          </a:p>
        </p:txBody>
      </p:sp>
      <p:pic>
        <p:nvPicPr>
          <p:cNvPr id="54276" name="Picture 6" descr="Fig 15-14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0139" y="1600200"/>
            <a:ext cx="3674722" cy="4525963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Electric Field Line Patterns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Two equal but like point charges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At a great distance from the charges, the field would be approximately that of a single charge of 2q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The bulging out of the field lines between the charges indicates the repulsion between the charges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The low field lines between the charges indicates a weak field in this region</a:t>
            </a:r>
          </a:p>
        </p:txBody>
      </p:sp>
      <p:pic>
        <p:nvPicPr>
          <p:cNvPr id="55300" name="Picture 6" descr="Fig 15-15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92261" y="1600200"/>
            <a:ext cx="3950477" cy="4525963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Rules for Drawing Electric Field Lines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The lines for a group of charges must begin on positive charges and end on negative charges</a:t>
            </a:r>
          </a:p>
          <a:p>
            <a:pPr lvl="1" eaLnBrk="1" hangingPunct="1">
              <a:defRPr/>
            </a:pPr>
            <a:r>
              <a:rPr lang="en-US" sz="2400" smtClean="0"/>
              <a:t>In the case of an excess of charge, some lines will begin or end infinitely far away</a:t>
            </a:r>
          </a:p>
          <a:p>
            <a:pPr eaLnBrk="1" hangingPunct="1">
              <a:defRPr/>
            </a:pPr>
            <a:r>
              <a:rPr lang="en-US" sz="2800" smtClean="0"/>
              <a:t>The number of lines drawn leaving a positive charge or ending on a negative charge is proportional to the magnitude of the charge</a:t>
            </a:r>
          </a:p>
          <a:p>
            <a:pPr eaLnBrk="1" hangingPunct="1">
              <a:defRPr/>
            </a:pPr>
            <a:r>
              <a:rPr lang="en-US" sz="2800" smtClean="0"/>
              <a:t>No two field lines can cross each other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Electric Charge is Quantized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can only exchange charge in</a:t>
            </a:r>
            <a:r>
              <a:rPr lang="en-US" b="1" dirty="0" smtClean="0"/>
              <a:t> discrete packets</a:t>
            </a:r>
            <a:r>
              <a:rPr lang="en-US" dirty="0" smtClean="0"/>
              <a:t>, although it is usually transferred in batches of these packets</a:t>
            </a:r>
          </a:p>
          <a:p>
            <a:pPr lvl="1"/>
            <a:r>
              <a:rPr lang="en-US" dirty="0" smtClean="0"/>
              <a:t>The smallest unit of charge is the amount of charge carried by a single electron (or proton)</a:t>
            </a:r>
          </a:p>
          <a:p>
            <a:pPr lvl="1"/>
            <a:r>
              <a:rPr lang="en-US" i="1" dirty="0" smtClean="0"/>
              <a:t>Quantized charge is analogous to our use of money: we can transfer large sums of money, but those large amounts are just lots of pennies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All charge is a multiple of a fundamental unit of charge, symbolized by </a:t>
            </a:r>
            <a:r>
              <a:rPr lang="en-US" b="1" dirty="0" smtClean="0"/>
              <a:t>e</a:t>
            </a:r>
          </a:p>
          <a:p>
            <a:pPr lvl="1">
              <a:defRPr/>
            </a:pPr>
            <a:r>
              <a:rPr lang="en-US" dirty="0" smtClean="0"/>
              <a:t>Electrons  </a:t>
            </a:r>
            <a:r>
              <a:rPr lang="en-US" dirty="0" smtClean="0">
                <a:sym typeface="Wingdings 3"/>
              </a:rPr>
              <a:t>  </a:t>
            </a:r>
            <a:r>
              <a:rPr lang="en-US" dirty="0" smtClean="0"/>
              <a:t>–e</a:t>
            </a:r>
          </a:p>
          <a:p>
            <a:pPr lvl="1">
              <a:defRPr/>
            </a:pPr>
            <a:r>
              <a:rPr lang="en-US" dirty="0" smtClean="0"/>
              <a:t>Protons   </a:t>
            </a:r>
            <a:r>
              <a:rPr lang="en-US" dirty="0" smtClean="0">
                <a:sym typeface="Wingdings 3"/>
              </a:rPr>
              <a:t>  </a:t>
            </a:r>
            <a:r>
              <a:rPr lang="en-US" dirty="0" smtClean="0"/>
              <a:t>+e</a:t>
            </a:r>
          </a:p>
          <a:p>
            <a:pPr lvl="1">
              <a:defRPr/>
            </a:pPr>
            <a:r>
              <a:rPr lang="en-US" dirty="0" smtClean="0"/>
              <a:t>The SI unit of charge is the Coulomb (C)</a:t>
            </a:r>
          </a:p>
          <a:p>
            <a:pPr lvl="2">
              <a:defRPr/>
            </a:pPr>
            <a:r>
              <a:rPr lang="en-US" dirty="0" smtClean="0"/>
              <a:t>e = 1.6 x 10</a:t>
            </a:r>
            <a:r>
              <a:rPr lang="en-US" baseline="30000" dirty="0" smtClean="0"/>
              <a:t>-19</a:t>
            </a:r>
            <a:r>
              <a:rPr lang="en-US" dirty="0" smtClean="0"/>
              <a:t> C</a:t>
            </a:r>
          </a:p>
        </p:txBody>
      </p:sp>
      <p:pic>
        <p:nvPicPr>
          <p:cNvPr id="8" name="Picture 2" descr="C:\Documents and Settings\Corey\Local Settings\Temporary Internet Files\Content.IE5\ND7IX44K\MC900431603[1]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5228" y="4800600"/>
            <a:ext cx="1828572" cy="18285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4400" b="1">
                <a:solidFill>
                  <a:srgbClr val="000000"/>
                </a:solidFill>
                <a:latin typeface="Tahoma" pitchFamily="34" charset="0"/>
              </a:rPr>
              <a:t>QUICK QUIZ 15.7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057400"/>
            <a:ext cx="8686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000" smtClean="0">
                <a:solidFill>
                  <a:srgbClr val="000000"/>
                </a:solidFill>
                <a:effectLst/>
                <a:latin typeface="Palatino" pitchFamily="18" charset="0"/>
              </a:rPr>
              <a:t>Rank the magnitudes of the electric field at points </a:t>
            </a:r>
            <a:r>
              <a:rPr lang="en-US" altLang="en-US" sz="3000" i="1" smtClean="0">
                <a:solidFill>
                  <a:srgbClr val="000000"/>
                </a:solidFill>
                <a:effectLst/>
                <a:latin typeface="Palatino" pitchFamily="18" charset="0"/>
              </a:rPr>
              <a:t>A</a:t>
            </a:r>
            <a:r>
              <a:rPr lang="en-US" altLang="en-US" sz="3000" smtClean="0">
                <a:solidFill>
                  <a:srgbClr val="000000"/>
                </a:solidFill>
                <a:effectLst/>
                <a:latin typeface="Palatino" pitchFamily="18" charset="0"/>
              </a:rPr>
              <a:t>, </a:t>
            </a:r>
            <a:r>
              <a:rPr lang="en-US" altLang="en-US" sz="3000" i="1" smtClean="0">
                <a:solidFill>
                  <a:srgbClr val="000000"/>
                </a:solidFill>
                <a:effectLst/>
                <a:latin typeface="Palatino" pitchFamily="18" charset="0"/>
              </a:rPr>
              <a:t>B</a:t>
            </a:r>
            <a:r>
              <a:rPr lang="en-US" altLang="en-US" sz="3000" smtClean="0">
                <a:solidFill>
                  <a:srgbClr val="000000"/>
                </a:solidFill>
                <a:effectLst/>
                <a:latin typeface="Palatino" pitchFamily="18" charset="0"/>
              </a:rPr>
              <a:t>, and </a:t>
            </a:r>
            <a:r>
              <a:rPr lang="en-US" altLang="en-US" sz="3000" i="1" smtClean="0">
                <a:solidFill>
                  <a:srgbClr val="000000"/>
                </a:solidFill>
                <a:effectLst/>
                <a:latin typeface="Palatino" pitchFamily="18" charset="0"/>
              </a:rPr>
              <a:t>C</a:t>
            </a:r>
            <a:r>
              <a:rPr lang="en-US" altLang="en-US" sz="3000" smtClean="0">
                <a:solidFill>
                  <a:srgbClr val="000000"/>
                </a:solidFill>
                <a:effectLst/>
                <a:latin typeface="Palatino" pitchFamily="18" charset="0"/>
              </a:rPr>
              <a:t> in the figure below, largest magnitude first.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352800"/>
            <a:ext cx="29178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4400" b="1">
                <a:solidFill>
                  <a:srgbClr val="000000"/>
                </a:solidFill>
                <a:latin typeface="Tahoma" pitchFamily="34" charset="0"/>
              </a:rPr>
              <a:t>QUICK QUIZ 15.7 ANSWER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752600"/>
            <a:ext cx="83820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i="1" smtClean="0">
                <a:solidFill>
                  <a:srgbClr val="000000"/>
                </a:solidFill>
                <a:effectLst/>
                <a:latin typeface="Palatino-Italic" charset="0"/>
              </a:rPr>
              <a:t>A, B, </a:t>
            </a:r>
            <a:r>
              <a:rPr lang="en-US" altLang="en-US" sz="3600" smtClean="0">
                <a:solidFill>
                  <a:srgbClr val="000000"/>
                </a:solidFill>
                <a:effectLst/>
                <a:latin typeface="Palatino-Roman" charset="0"/>
              </a:rPr>
              <a:t>and </a:t>
            </a:r>
            <a:r>
              <a:rPr lang="en-US" altLang="en-US" sz="3600" i="1" smtClean="0">
                <a:solidFill>
                  <a:srgbClr val="000000"/>
                </a:solidFill>
                <a:effectLst/>
                <a:latin typeface="Palatino-Italic" charset="0"/>
              </a:rPr>
              <a:t>C</a:t>
            </a:r>
            <a:r>
              <a:rPr lang="en-US" altLang="en-US" sz="3600" smtClean="0">
                <a:solidFill>
                  <a:srgbClr val="000000"/>
                </a:solidFill>
                <a:effectLst/>
                <a:latin typeface="Palatino-Roman" charset="0"/>
              </a:rPr>
              <a:t>. The field is greatest at point </a:t>
            </a:r>
            <a:r>
              <a:rPr lang="en-US" altLang="en-US" sz="3600" i="1" smtClean="0">
                <a:solidFill>
                  <a:srgbClr val="000000"/>
                </a:solidFill>
                <a:effectLst/>
                <a:latin typeface="Palatino-Italic" charset="0"/>
              </a:rPr>
              <a:t>A </a:t>
            </a:r>
            <a:r>
              <a:rPr lang="en-US" altLang="en-US" sz="3600" smtClean="0">
                <a:solidFill>
                  <a:srgbClr val="000000"/>
                </a:solidFill>
                <a:effectLst/>
                <a:latin typeface="Palatino-Roman" charset="0"/>
              </a:rPr>
              <a:t>because this is where the field lines are closest together. The absence of lines at point </a:t>
            </a:r>
            <a:r>
              <a:rPr lang="en-US" altLang="en-US" sz="3600" i="1" smtClean="0">
                <a:solidFill>
                  <a:srgbClr val="000000"/>
                </a:solidFill>
                <a:effectLst/>
                <a:latin typeface="Palatino-Italic" charset="0"/>
              </a:rPr>
              <a:t>C </a:t>
            </a:r>
            <a:r>
              <a:rPr lang="en-US" altLang="en-US" sz="3600" smtClean="0">
                <a:solidFill>
                  <a:srgbClr val="000000"/>
                </a:solidFill>
                <a:effectLst/>
                <a:latin typeface="Palatino-Roman" charset="0"/>
              </a:rPr>
              <a:t>indicates that the electric field there is zero.</a:t>
            </a:r>
            <a:r>
              <a:rPr lang="en-US" altLang="en-US" sz="3000" smtClean="0">
                <a:solidFill>
                  <a:schemeClr val="tx1"/>
                </a:solidFill>
                <a:latin typeface="Palatino-Roman" charset="0"/>
              </a:rPr>
              <a:t> </a:t>
            </a:r>
            <a:endParaRPr lang="en-US" altLang="en-US" sz="3000" smtClean="0">
              <a:solidFill>
                <a:schemeClr val="tx1"/>
              </a:solidFill>
              <a:latin typeface="Palatino-Italic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Van de Graaff</a:t>
            </a:r>
            <a:br>
              <a:rPr lang="en-US" smtClean="0"/>
            </a:br>
            <a:r>
              <a:rPr lang="en-US" smtClean="0"/>
              <a:t>Generator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An electrostatic generator designed and built by Robert J. Van de Graaff in 1929</a:t>
            </a:r>
          </a:p>
          <a:p>
            <a:pPr eaLnBrk="1" hangingPunct="1">
              <a:defRPr/>
            </a:pPr>
            <a:r>
              <a:rPr lang="en-US" sz="2400" smtClean="0"/>
              <a:t>Charge is transferred to the dome by means of a rotating belt</a:t>
            </a:r>
          </a:p>
          <a:p>
            <a:pPr eaLnBrk="1" hangingPunct="1">
              <a:defRPr/>
            </a:pPr>
            <a:r>
              <a:rPr lang="en-US" sz="2400" smtClean="0"/>
              <a:t>Eventually an electrostatic discharge takes place</a:t>
            </a:r>
          </a:p>
        </p:txBody>
      </p:sp>
      <p:pic>
        <p:nvPicPr>
          <p:cNvPr id="59396" name="Picture 6" descr="Fig 15-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79096" y="381000"/>
            <a:ext cx="2379104" cy="6027594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Conductors in Electrostatic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Potential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Holt Chapter 17 Section 1</a:t>
            </a:r>
            <a:endParaRPr lang="en-US" dirty="0"/>
          </a:p>
        </p:txBody>
      </p:sp>
      <p:pic>
        <p:nvPicPr>
          <p:cNvPr id="22531" name="Picture 3" descr="C:\Documents and Settings\crice\Local Settings\Temporary Internet Files\Content.IE5\DR0Q2DBF\MC9002153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2353902" cy="2692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Potential 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Electrical Potential Energy:</a:t>
            </a:r>
            <a:r>
              <a:rPr lang="en-US" dirty="0" smtClean="0"/>
              <a:t> Potential energy associated with a charge because of an electric field’s ability to do work on it</a:t>
            </a:r>
          </a:p>
          <a:p>
            <a:pPr lvl="1"/>
            <a:r>
              <a:rPr lang="en-US" dirty="0" smtClean="0"/>
              <a:t>This is dastardly similar to </a:t>
            </a:r>
            <a:r>
              <a:rPr lang="en-US" i="1" dirty="0" smtClean="0"/>
              <a:t>gravitational potential energy</a:t>
            </a:r>
            <a:r>
              <a:rPr lang="en-US" dirty="0" smtClean="0"/>
              <a:t>, which we discussed long ago…</a:t>
            </a:r>
          </a:p>
          <a:p>
            <a:r>
              <a:rPr lang="en-US" dirty="0" smtClean="0"/>
              <a:t>Electrical Potential Energy (</a:t>
            </a:r>
            <a:r>
              <a:rPr lang="en-US" dirty="0" err="1" smtClean="0"/>
              <a:t>U</a:t>
            </a:r>
            <a:r>
              <a:rPr lang="en-US" baseline="-25000" dirty="0" err="1" smtClean="0"/>
              <a:t>electric</a:t>
            </a:r>
            <a:r>
              <a:rPr lang="en-US" dirty="0" smtClean="0"/>
              <a:t> or </a:t>
            </a:r>
            <a:r>
              <a:rPr lang="en-US" dirty="0" err="1" smtClean="0"/>
              <a:t>PE</a:t>
            </a:r>
            <a:r>
              <a:rPr lang="en-US" baseline="-25000" dirty="0" err="1" smtClean="0"/>
              <a:t>electric</a:t>
            </a:r>
            <a:r>
              <a:rPr lang="en-US" dirty="0" smtClean="0"/>
              <a:t>) is a part of mechanical energy and can be grouped with gravitational or elastic potential</a:t>
            </a:r>
          </a:p>
          <a:p>
            <a:r>
              <a:rPr lang="en-US" dirty="0" smtClean="0"/>
              <a:t>Potential energy can be easily calculated in a uniform electric field using the equation: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24500" y="4648200"/>
          <a:ext cx="2590800" cy="533400"/>
        </p:xfrm>
        <a:graphic>
          <a:graphicData uri="http://schemas.openxmlformats.org/presentationml/2006/ole">
            <p:oleObj spid="_x0000_s98306" name="Equation" r:id="rId3" imgW="863280" imgH="177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97588" y="5335588"/>
          <a:ext cx="1825625" cy="581025"/>
        </p:xfrm>
        <a:graphic>
          <a:graphicData uri="http://schemas.openxmlformats.org/presentationml/2006/ole">
            <p:oleObj spid="_x0000_s98307" name="Equation" r:id="rId4" imgW="596880" imgH="1904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5421868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Similar </a:t>
            </a:r>
            <a:r>
              <a:rPr lang="en-US" dirty="0" smtClean="0">
                <a:sym typeface="Wingdings 3"/>
              </a:rPr>
              <a:t>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and Potential Energy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There is a uniform field between the two plates</a:t>
            </a:r>
          </a:p>
          <a:p>
            <a:r>
              <a:rPr lang="en-US" sz="2800" dirty="0"/>
              <a:t>As the charge moves from A to B, work is done in </a:t>
            </a:r>
            <a:r>
              <a:rPr lang="en-US" sz="2800" dirty="0" smtClean="0"/>
              <a:t>it</a:t>
            </a:r>
          </a:p>
          <a:p>
            <a:r>
              <a:rPr lang="en-US" dirty="0" smtClean="0"/>
              <a:t>Remember the Work-Energy Theorem</a:t>
            </a:r>
          </a:p>
          <a:p>
            <a:pPr lvl="1"/>
            <a:r>
              <a:rPr lang="en-US" dirty="0" smtClean="0"/>
              <a:t>W = </a:t>
            </a:r>
            <a:r>
              <a:rPr lang="el-GR" dirty="0" smtClean="0"/>
              <a:t>Δ</a:t>
            </a:r>
            <a:r>
              <a:rPr lang="en-US" dirty="0" err="1" smtClean="0"/>
              <a:t>E</a:t>
            </a:r>
            <a:r>
              <a:rPr lang="en-US" baseline="-25000" dirty="0" err="1" smtClean="0"/>
              <a:t>k</a:t>
            </a:r>
            <a:r>
              <a:rPr lang="en-US" dirty="0" smtClean="0"/>
              <a:t> = -</a:t>
            </a:r>
            <a:r>
              <a:rPr lang="el-GR" dirty="0" smtClean="0"/>
              <a:t>Δ</a:t>
            </a:r>
            <a:r>
              <a:rPr lang="en-US" dirty="0" smtClean="0"/>
              <a:t>U</a:t>
            </a:r>
            <a:endParaRPr lang="en-US" sz="2400" dirty="0"/>
          </a:p>
        </p:txBody>
      </p:sp>
      <p:pic>
        <p:nvPicPr>
          <p:cNvPr id="7174" name="Picture 6" descr="Fig 16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68990"/>
            <a:ext cx="4038600" cy="418838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Potential 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>
            <a:normAutofit/>
          </a:bodyPr>
          <a:lstStyle/>
          <a:p>
            <a:r>
              <a:rPr lang="en-US" dirty="0" smtClean="0"/>
              <a:t>Potential energy can be easily calculated in a uniform electric field using the equation: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24500" y="2743200"/>
          <a:ext cx="2590800" cy="533400"/>
        </p:xfrm>
        <a:graphic>
          <a:graphicData uri="http://schemas.openxmlformats.org/presentationml/2006/ole">
            <p:oleObj spid="_x0000_s99330" name="Equation" r:id="rId3" imgW="863280" imgH="17748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97588" y="3582988"/>
          <a:ext cx="1825625" cy="581025"/>
        </p:xfrm>
        <a:graphic>
          <a:graphicData uri="http://schemas.openxmlformats.org/presentationml/2006/ole">
            <p:oleObj spid="_x0000_s99331" name="Equation" r:id="rId4" imgW="596880" imgH="1904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3669268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Similar </a:t>
            </a:r>
            <a:r>
              <a:rPr lang="en-US" dirty="0" smtClean="0">
                <a:sym typeface="Wingdings 3"/>
              </a:rPr>
              <a:t></a:t>
            </a:r>
            <a:endParaRPr lang="en-US" dirty="0"/>
          </a:p>
        </p:txBody>
      </p:sp>
      <p:grpSp>
        <p:nvGrpSpPr>
          <p:cNvPr id="2" name="Group 26"/>
          <p:cNvGrpSpPr/>
          <p:nvPr/>
        </p:nvGrpSpPr>
        <p:grpSpPr>
          <a:xfrm>
            <a:off x="1143000" y="2895600"/>
            <a:ext cx="2647950" cy="3200400"/>
            <a:chOff x="1219200" y="2819400"/>
            <a:chExt cx="2647950" cy="3200400"/>
          </a:xfrm>
        </p:grpSpPr>
        <p:pic>
          <p:nvPicPr>
            <p:cNvPr id="9" name="Picture 8" descr="untitled.bmp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9200" y="2895600"/>
              <a:ext cx="2647950" cy="3124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62200" y="28194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2484" y="419100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5600" y="419100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 B</a:t>
              </a:r>
              <a:endParaRPr lang="en-US" dirty="0"/>
            </a:p>
          </p:txBody>
        </p:sp>
        <p:grpSp>
          <p:nvGrpSpPr>
            <p:cNvPr id="3" name="Group 24"/>
            <p:cNvGrpSpPr/>
            <p:nvPr/>
          </p:nvGrpSpPr>
          <p:grpSpPr>
            <a:xfrm>
              <a:off x="1600200" y="4659868"/>
              <a:ext cx="1447800" cy="369332"/>
              <a:chOff x="1600200" y="5650468"/>
              <a:chExt cx="1447800" cy="369332"/>
            </a:xfrm>
          </p:grpSpPr>
          <p:grpSp>
            <p:nvGrpSpPr>
              <p:cNvPr id="7" name="Group 23"/>
              <p:cNvGrpSpPr/>
              <p:nvPr/>
            </p:nvGrpSpPr>
            <p:grpSpPr>
              <a:xfrm>
                <a:off x="1600200" y="5791200"/>
                <a:ext cx="1447800" cy="152400"/>
                <a:chOff x="1600200" y="5791200"/>
                <a:chExt cx="1447800" cy="152400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600200" y="5867400"/>
                  <a:ext cx="6858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2971800" y="5867400"/>
                  <a:ext cx="1524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1524000" y="5867400"/>
                  <a:ext cx="1524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38400" y="5867400"/>
                  <a:ext cx="609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2208106" y="5650468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3581400" y="4495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positive charge moves from point A to B in a uniform electric field, and the potential energy changes as a result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Quick Proof of Electrical </a:t>
            </a:r>
            <a:r>
              <a:rPr lang="en-US" dirty="0"/>
              <a:t>P</a:t>
            </a:r>
            <a:r>
              <a:rPr lang="en-US" dirty="0" smtClean="0"/>
              <a:t>otential </a:t>
            </a:r>
            <a:r>
              <a:rPr lang="en-US" smtClean="0"/>
              <a:t>Energy and </a:t>
            </a:r>
            <a:r>
              <a:rPr lang="en-US" dirty="0" smtClean="0"/>
              <a:t>Analogy to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Equation for Electrical Potential Energy has some surprising roots:</a:t>
            </a:r>
          </a:p>
          <a:p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Work-Energy Theorem</a:t>
            </a:r>
            <a:r>
              <a:rPr lang="en-US" dirty="0" smtClean="0">
                <a:sym typeface="Wingdings 3"/>
              </a:rPr>
              <a:t>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Definition of Work</a:t>
            </a:r>
            <a:r>
              <a:rPr lang="en-US" dirty="0" smtClean="0">
                <a:sym typeface="Wingdings 3"/>
              </a:rPr>
              <a:t>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Redefine Work with F=ma</a:t>
            </a:r>
            <a:r>
              <a:rPr lang="en-US" dirty="0" smtClean="0">
                <a:sym typeface="Wingdings 3"/>
              </a:rPr>
              <a:t>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 3"/>
              </a:rPr>
              <a:t>Sub -</a:t>
            </a:r>
            <a:r>
              <a:rPr lang="el-GR" dirty="0" smtClean="0">
                <a:sym typeface="Wingdings 3"/>
              </a:rPr>
              <a:t>Δ</a:t>
            </a:r>
            <a:r>
              <a:rPr lang="en-US" dirty="0" smtClean="0">
                <a:sym typeface="Wingdings 3"/>
              </a:rPr>
              <a:t>U for work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basic units are analogous</a:t>
            </a:r>
            <a:r>
              <a:rPr lang="en-US" dirty="0" smtClean="0">
                <a:sym typeface="Wingdings 3"/>
              </a:rPr>
              <a:t> 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ym typeface="Wingdings 3"/>
              </a:rPr>
              <a:t>Gravity &amp; E-fields are analogous </a:t>
            </a: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0354" name="Equation" r:id="rId3" imgW="11412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718300" y="2192338"/>
          <a:ext cx="2030413" cy="419100"/>
        </p:xfrm>
        <a:graphic>
          <a:graphicData uri="http://schemas.openxmlformats.org/presentationml/2006/ole">
            <p:oleObj spid="_x0000_s100355" name="Equation" r:id="rId4" imgW="863280" imgH="177480" progId="Equation.3">
              <p:embed/>
            </p:oleObj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6732588" y="3041650"/>
          <a:ext cx="1698625" cy="368300"/>
        </p:xfrm>
        <a:graphic>
          <a:graphicData uri="http://schemas.openxmlformats.org/presentationml/2006/ole">
            <p:oleObj spid="_x0000_s100356" name="Equation" r:id="rId5" imgW="761760" imgH="164880" progId="Equation.3">
              <p:embed/>
            </p:oleObj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6740525" y="3552825"/>
          <a:ext cx="1079500" cy="349250"/>
        </p:xfrm>
        <a:graphic>
          <a:graphicData uri="http://schemas.openxmlformats.org/presentationml/2006/ole">
            <p:oleObj spid="_x0000_s100357" name="Equation" r:id="rId6" imgW="431640" imgH="139680" progId="Equation.3">
              <p:embed/>
            </p:oleObj>
          </a:graphicData>
        </a:graphic>
      </p:graphicFrame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6696075" y="4098925"/>
          <a:ext cx="1238250" cy="349250"/>
        </p:xfrm>
        <a:graphic>
          <a:graphicData uri="http://schemas.openxmlformats.org/presentationml/2006/ole">
            <p:oleObj spid="_x0000_s100358" name="Equation" r:id="rId7" imgW="495000" imgH="139680" progId="Equation.3">
              <p:embed/>
            </p:oleObj>
          </a:graphicData>
        </a:graphic>
      </p:graphicFrame>
      <p:graphicFrame>
        <p:nvGraphicFramePr>
          <p:cNvPr id="102407" name="Object 7"/>
          <p:cNvGraphicFramePr>
            <a:graphicFrameLocks noChangeAspect="1"/>
          </p:cNvGraphicFramePr>
          <p:nvPr/>
        </p:nvGraphicFramePr>
        <p:xfrm>
          <a:off x="6858000" y="5422900"/>
          <a:ext cx="984250" cy="444500"/>
        </p:xfrm>
        <a:graphic>
          <a:graphicData uri="http://schemas.openxmlformats.org/presentationml/2006/ole">
            <p:oleObj spid="_x0000_s100359" name="Equation" r:id="rId8" imgW="393480" imgH="177480" progId="Equation.3">
              <p:embed/>
            </p:oleObj>
          </a:graphicData>
        </a:graphic>
      </p:graphicFrame>
      <p:graphicFrame>
        <p:nvGraphicFramePr>
          <p:cNvPr id="102408" name="Object 8"/>
          <p:cNvGraphicFramePr>
            <a:graphicFrameLocks noChangeAspect="1"/>
          </p:cNvGraphicFramePr>
          <p:nvPr/>
        </p:nvGraphicFramePr>
        <p:xfrm>
          <a:off x="6858000" y="5029200"/>
          <a:ext cx="984250" cy="412750"/>
        </p:xfrm>
        <a:graphic>
          <a:graphicData uri="http://schemas.openxmlformats.org/presentationml/2006/ole">
            <p:oleObj spid="_x0000_s100360" name="Equation" r:id="rId9" imgW="393480" imgH="164880" progId="Equation.3">
              <p:embed/>
            </p:oleObj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6473825" y="4568825"/>
          <a:ext cx="1524000" cy="349250"/>
        </p:xfrm>
        <a:graphic>
          <a:graphicData uri="http://schemas.openxmlformats.org/presentationml/2006/ole">
            <p:oleObj spid="_x0000_s100361" name="Equation" r:id="rId10" imgW="609480" imgH="139680" progId="Equation.3">
              <p:embed/>
            </p:oleObj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5638800" y="5764696"/>
          <a:ext cx="3276600" cy="712304"/>
        </p:xfrm>
        <a:graphic>
          <a:graphicData uri="http://schemas.openxmlformats.org/presentationml/2006/ole">
            <p:oleObj spid="_x0000_s100362" name="Equation" r:id="rId11" imgW="2044440" imgH="444240" progId="Equation.3">
              <p:embed/>
            </p:oleObj>
          </a:graphicData>
        </a:graphic>
      </p:graphicFrame>
      <p:sp>
        <p:nvSpPr>
          <p:cNvPr id="13" name="Oval 12"/>
          <p:cNvSpPr/>
          <p:nvPr/>
        </p:nvSpPr>
        <p:spPr>
          <a:xfrm>
            <a:off x="6400800" y="4648200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0108" y="-2977"/>
            <a:ext cx="4550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Blue Border Slides are ‘brain candy’ and not necessary notes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Potential energy is a useful concept, but it is more convenient to describe it without charge</a:t>
            </a:r>
          </a:p>
          <a:p>
            <a:r>
              <a:rPr lang="en-US" b="1" dirty="0" smtClean="0"/>
              <a:t>Electric Potential:</a:t>
            </a:r>
            <a:r>
              <a:rPr lang="en-US" dirty="0" smtClean="0"/>
              <a:t> The potential energy of a particle in a field divided by the charge of the particle (this is better for handling flow of charge)</a:t>
            </a:r>
          </a:p>
          <a:p>
            <a:pPr lvl="1"/>
            <a:r>
              <a:rPr lang="en-US" dirty="0" smtClean="0"/>
              <a:t>This definition means that electric potential is </a:t>
            </a:r>
            <a:r>
              <a:rPr lang="en-US" i="1" dirty="0" smtClean="0"/>
              <a:t>like</a:t>
            </a:r>
            <a:r>
              <a:rPr lang="en-US" dirty="0" smtClean="0"/>
              <a:t> potential energy, but independent of charge</a:t>
            </a:r>
          </a:p>
          <a:p>
            <a:pPr lvl="1"/>
            <a:r>
              <a:rPr lang="en-US" dirty="0" smtClean="0"/>
              <a:t>Electric potential uses the unit: Volts (V)</a:t>
            </a:r>
          </a:p>
          <a:p>
            <a:pPr lvl="2"/>
            <a:r>
              <a:rPr lang="en-US" dirty="0" smtClean="0"/>
              <a:t>Volts are derived units that can be made many ways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60525" y="5233988"/>
          <a:ext cx="1874838" cy="808037"/>
        </p:xfrm>
        <a:graphic>
          <a:graphicData uri="http://schemas.openxmlformats.org/presentationml/2006/ole">
            <p:oleObj spid="_x0000_s101378" name="Equation" r:id="rId3" imgW="736560" imgH="31716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19599" y="5257800"/>
          <a:ext cx="3394363" cy="762000"/>
        </p:xfrm>
        <a:graphic>
          <a:graphicData uri="http://schemas.openxmlformats.org/presentationml/2006/ole">
            <p:oleObj spid="_x0000_s101379" name="Equation" r:id="rId4" imgW="18666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Electric Charge is Quantized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2983"/>
            <a:ext cx="9144000" cy="43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Potential: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Kinds of Electric Charge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Positive Charge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Carried by protons</a:t>
            </a:r>
          </a:p>
          <a:p>
            <a:endParaRPr lang="en-US" dirty="0" smtClean="0"/>
          </a:p>
          <a:p>
            <a:r>
              <a:rPr lang="en-US" i="1" dirty="0" smtClean="0"/>
              <a:t>Benjamin Franklin arbitrarily named the two types of charge positive and negative (presumably because it fit with the math)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Negative Charge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Carried by electrons</a:t>
            </a:r>
          </a:p>
          <a:p>
            <a:endParaRPr lang="en-US" dirty="0" smtClean="0"/>
          </a:p>
          <a:p>
            <a:r>
              <a:rPr lang="en-US" i="1" dirty="0" smtClean="0"/>
              <a:t>It was later discovered that negative charges were the charges that moved in metals (as opposed to positive flowing) so ideas needed to be negated</a:t>
            </a:r>
            <a:endParaRPr lang="en-US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Opposites Attract, Likes Repel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546632"/>
            <a:ext cx="8381998" cy="531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Charges are Always Conserved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7162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Charge is carried by mass (electrons or protons) and since mass must be conserved, charge must be conserved</a:t>
            </a:r>
          </a:p>
          <a:p>
            <a:r>
              <a:rPr lang="en-US" dirty="0" smtClean="0"/>
              <a:t>Charge can be “built up” in an area by collecting a lot of particles of similar charge in an area</a:t>
            </a:r>
          </a:p>
          <a:p>
            <a:pPr lvl="1"/>
            <a:r>
              <a:rPr lang="en-US" i="1" dirty="0" smtClean="0"/>
              <a:t>Think of building a sand castle in a sandbox: you move the sand around to make a pile, without changing the total amount of sand in the box</a:t>
            </a:r>
            <a:endParaRPr lang="en-US" i="1" dirty="0"/>
          </a:p>
        </p:txBody>
      </p:sp>
      <p:pic>
        <p:nvPicPr>
          <p:cNvPr id="10243" name="Picture 3" descr="C:\Documents and Settings\Corey\Local Settings\Temporary Internet Files\Content.IE5\12VKU4E2\MC9000012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114799"/>
            <a:ext cx="2209801" cy="2209801"/>
          </a:xfrm>
          <a:prstGeom prst="rect">
            <a:avLst/>
          </a:prstGeom>
          <a:noFill/>
        </p:spPr>
      </p:pic>
      <p:pic>
        <p:nvPicPr>
          <p:cNvPr id="10245" name="Picture 5" descr="C:\Documents and Settings\Corey\Local Settings\Temporary Internet Files\Content.IE5\P3XMRF03\MC90043691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100" y="1752600"/>
            <a:ext cx="1714500" cy="1714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0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VERSION" val="5"/>
  <p:tag name="TPFULLVERSION" val="5.3.1.3337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hysics Unit Lesson Gu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Unit Lesson Guides</Template>
  <TotalTime>1522</TotalTime>
  <Words>2659</Words>
  <Application>Microsoft Office PowerPoint</Application>
  <PresentationFormat>On-screen Show (4:3)</PresentationFormat>
  <Paragraphs>259</Paragraphs>
  <Slides>60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Physics Unit Lesson Guides</vt:lpstr>
      <vt:lpstr>Equation</vt:lpstr>
      <vt:lpstr>Photo Editor Photo</vt:lpstr>
      <vt:lpstr>Electric Forces and Fields</vt:lpstr>
      <vt:lpstr>A Brief Review…</vt:lpstr>
      <vt:lpstr>Electric Charge</vt:lpstr>
      <vt:lpstr>Properties of Electric Charge</vt:lpstr>
      <vt:lpstr>All Electric Charge is Quantized</vt:lpstr>
      <vt:lpstr>All Electric Charge is Quantized</vt:lpstr>
      <vt:lpstr>Two Kinds of Electric Charge</vt:lpstr>
      <vt:lpstr>Opposites Attract, Likes Repel</vt:lpstr>
      <vt:lpstr>Charges are Always Conserved</vt:lpstr>
      <vt:lpstr>Transfer of Electric Charge</vt:lpstr>
      <vt:lpstr>Conductors</vt:lpstr>
      <vt:lpstr>Insulators</vt:lpstr>
      <vt:lpstr>Semiconductors</vt:lpstr>
      <vt:lpstr>Hair Raising Electrostatic!</vt:lpstr>
      <vt:lpstr>Charging by Conduction</vt:lpstr>
      <vt:lpstr>Charging by Induction</vt:lpstr>
      <vt:lpstr>Polarization</vt:lpstr>
      <vt:lpstr>Electric Fields</vt:lpstr>
      <vt:lpstr>Coulomb’s Law</vt:lpstr>
      <vt:lpstr>Electrical Forces are Field Forces</vt:lpstr>
      <vt:lpstr>Attractive or Repulsive?</vt:lpstr>
      <vt:lpstr>Electrical Force Compared to Gravitational Force</vt:lpstr>
      <vt:lpstr>Is Fe stronger than Fg?</vt:lpstr>
      <vt:lpstr>All Electric Charge is Quantized</vt:lpstr>
      <vt:lpstr>Is Fe really stronger than Fg?</vt:lpstr>
      <vt:lpstr>How is matter made of charges stable?</vt:lpstr>
      <vt:lpstr>How does distance effect the Fe?</vt:lpstr>
      <vt:lpstr>Vector Nature of Electric Forces</vt:lpstr>
      <vt:lpstr>Vector Nature of Forces</vt:lpstr>
      <vt:lpstr>The Superposition Principle</vt:lpstr>
      <vt:lpstr>Superposition of Forces (on the line)</vt:lpstr>
      <vt:lpstr>Superposition of Forces (on the line)</vt:lpstr>
      <vt:lpstr>Superposition of Forces (net zero)</vt:lpstr>
      <vt:lpstr>The Electric Field</vt:lpstr>
      <vt:lpstr>Electric Field Strength</vt:lpstr>
      <vt:lpstr>Electric Field Strength</vt:lpstr>
      <vt:lpstr>Electric Field Strength</vt:lpstr>
      <vt:lpstr>Ex. 9</vt:lpstr>
      <vt:lpstr>Direction of Electric Field</vt:lpstr>
      <vt:lpstr>Direction of Electric Field, cont</vt:lpstr>
      <vt:lpstr>Superposition of Electric Fields</vt:lpstr>
      <vt:lpstr>Ex. 9</vt:lpstr>
      <vt:lpstr>Electric Field Lines</vt:lpstr>
      <vt:lpstr>Electric Field Lines</vt:lpstr>
      <vt:lpstr>Electric Field Line Patterns</vt:lpstr>
      <vt:lpstr>Electric Field Line Patterns</vt:lpstr>
      <vt:lpstr>Electric Field Line Patterns</vt:lpstr>
      <vt:lpstr>Electric Field Line Patterns</vt:lpstr>
      <vt:lpstr>Rules for Drawing Electric Field Lines</vt:lpstr>
      <vt:lpstr>Rank the magnitudes of the electric field at points A, B, and C in the figure below, largest magnitude first.</vt:lpstr>
      <vt:lpstr>A, B, and C. The field is greatest at point A because this is where the field lines are closest together. The absence of lines at point C indicates that the electric field there is zero. </vt:lpstr>
      <vt:lpstr>Van de Graaff Generator</vt:lpstr>
      <vt:lpstr>Conductors in Electrostatic Equilibrium</vt:lpstr>
      <vt:lpstr>Electric Potential</vt:lpstr>
      <vt:lpstr>Electrical Potential Energy</vt:lpstr>
      <vt:lpstr>Work and Potential Energy</vt:lpstr>
      <vt:lpstr>Electrical Potential Energy</vt:lpstr>
      <vt:lpstr>A Quick Proof of Electrical Potential Energy and Analogy to Ug</vt:lpstr>
      <vt:lpstr>Electric Potential</vt:lpstr>
      <vt:lpstr>Potential Difference</vt:lpstr>
    </vt:vector>
  </TitlesOfParts>
  <Company>mfcsd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Forces and Fields</dc:title>
  <dc:creator>mfcsd</dc:creator>
  <cp:lastModifiedBy>mfcsd</cp:lastModifiedBy>
  <cp:revision>68</cp:revision>
  <dcterms:created xsi:type="dcterms:W3CDTF">2011-02-24T14:20:27Z</dcterms:created>
  <dcterms:modified xsi:type="dcterms:W3CDTF">2016-01-25T16:22:44Z</dcterms:modified>
</cp:coreProperties>
</file>